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65" r:id="rId3"/>
    <p:sldId id="267" r:id="rId4"/>
    <p:sldId id="268" r:id="rId5"/>
    <p:sldId id="495" r:id="rId6"/>
    <p:sldId id="463" r:id="rId7"/>
    <p:sldId id="320" r:id="rId8"/>
    <p:sldId id="494" r:id="rId9"/>
    <p:sldId id="459" r:id="rId10"/>
    <p:sldId id="321" r:id="rId11"/>
    <p:sldId id="324" r:id="rId12"/>
    <p:sldId id="467" r:id="rId13"/>
    <p:sldId id="478" r:id="rId14"/>
    <p:sldId id="492" r:id="rId15"/>
    <p:sldId id="466" r:id="rId16"/>
    <p:sldId id="483" r:id="rId17"/>
    <p:sldId id="519" r:id="rId18"/>
    <p:sldId id="520" r:id="rId19"/>
    <p:sldId id="491" r:id="rId20"/>
    <p:sldId id="487" r:id="rId21"/>
    <p:sldId id="486" r:id="rId22"/>
    <p:sldId id="516" r:id="rId23"/>
    <p:sldId id="488" r:id="rId24"/>
    <p:sldId id="497" r:id="rId25"/>
    <p:sldId id="499" r:id="rId26"/>
    <p:sldId id="501" r:id="rId27"/>
    <p:sldId id="502" r:id="rId28"/>
    <p:sldId id="504" r:id="rId29"/>
    <p:sldId id="521" r:id="rId30"/>
    <p:sldId id="513" r:id="rId31"/>
    <p:sldId id="515" r:id="rId32"/>
    <p:sldId id="523" r:id="rId33"/>
    <p:sldId id="493" r:id="rId34"/>
    <p:sldId id="524" r:id="rId35"/>
    <p:sldId id="470" r:id="rId36"/>
    <p:sldId id="525" r:id="rId37"/>
    <p:sldId id="5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33" autoAdjust="0"/>
    <p:restoredTop sz="94813"/>
  </p:normalViewPr>
  <p:slideViewPr>
    <p:cSldViewPr snapToGrid="0" showGuides="1">
      <p:cViewPr varScale="1">
        <p:scale>
          <a:sx n="100" d="100"/>
          <a:sy n="100" d="100"/>
        </p:scale>
        <p:origin x="176" y="4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October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4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5.emf"/><Relationship Id="rId5" Type="http://schemas.openxmlformats.org/officeDocument/2006/relationships/image" Target="../media/image55.png"/><Relationship Id="rId10" Type="http://schemas.openxmlformats.org/officeDocument/2006/relationships/image" Target="../media/image44.emf"/><Relationship Id="rId4" Type="http://schemas.openxmlformats.org/officeDocument/2006/relationships/image" Target="../media/image54.png"/><Relationship Id="rId9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emf"/><Relationship Id="rId7" Type="http://schemas.openxmlformats.org/officeDocument/2006/relationships/image" Target="../media/image2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9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jpe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Choice Biases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ciety For Neuroeconomics">
            <a:extLst>
              <a:ext uri="{FF2B5EF4-FFF2-40B4-BE49-F238E27FC236}">
                <a16:creationId xmlns:a16="http://schemas.microsoft.com/office/drawing/2014/main" id="{1D4782A4-97FE-AA48-EDE6-549AF60F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2625"/>
            <a:ext cx="3420158" cy="8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9E799-7983-5C02-EDFF-394C6F69EDFF}"/>
              </a:ext>
            </a:extLst>
          </p:cNvPr>
          <p:cNvSpPr txBox="1">
            <a:spLocks/>
          </p:cNvSpPr>
          <p:nvPr/>
        </p:nvSpPr>
        <p:spPr>
          <a:xfrm>
            <a:off x="599082" y="1276347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more intuitive variation of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puzzle about the choice process in losses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84FE7A-DD28-352D-D5D4-91A02E7CD205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intuitive variation of the </a:t>
            </a:r>
            <a:r>
              <a:rPr lang="en-US" dirty="0" err="1"/>
              <a:t>aDDM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A8F5F72-A798-3795-E585-7AF3BE11747C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0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Brenden Eum</a:t>
            </a:r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 xmlns="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3295A3-7BFA-B30F-B307-E989FAA1EB89}"/>
              </a:ext>
            </a:extLst>
          </p:cNvPr>
          <p:cNvGrpSpPr/>
          <p:nvPr/>
        </p:nvGrpSpPr>
        <p:grpSpPr>
          <a:xfrm>
            <a:off x="2252664" y="4119865"/>
            <a:ext cx="7694969" cy="1386419"/>
            <a:chOff x="2252664" y="4119865"/>
            <a:chExt cx="7694969" cy="13864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904CF5-1074-E0BA-79C1-081772FD3D05}"/>
                </a:ext>
              </a:extLst>
            </p:cNvPr>
            <p:cNvCxnSpPr>
              <a:cxnSpLocks/>
            </p:cNvCxnSpPr>
            <p:nvPr/>
          </p:nvCxnSpPr>
          <p:spPr>
            <a:xfrm>
              <a:off x="2709863" y="4814896"/>
              <a:ext cx="67722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/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/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D3D2EE-302C-D96D-0CD9-AFF59E17ADEB}"/>
                </a:ext>
              </a:extLst>
            </p:cNvPr>
            <p:cNvSpPr/>
            <p:nvPr/>
          </p:nvSpPr>
          <p:spPr>
            <a:xfrm>
              <a:off x="6520499" y="4657729"/>
              <a:ext cx="323222" cy="32322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/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/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/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/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1EAE3-2717-93E4-A8F4-C845997203A7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0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241" t="-247" r="-1241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Mean(Loss AIC)</a:t>
                </a:r>
                <a:r>
                  <a:rPr lang="en-US" sz="2400" baseline="-25000" dirty="0"/>
                  <a:t>Range Normalized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Mean(Loss AIC)</a:t>
                </a:r>
                <a:r>
                  <a:rPr lang="en-US" sz="2400" baseline="-25000" dirty="0"/>
                  <a:t>Unbounded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(p=.01)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Normalized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CCE1E0-ED28-2C25-69DA-81A3082F6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71"/>
          <a:stretch/>
        </p:blipFill>
        <p:spPr>
          <a:xfrm>
            <a:off x="2518738" y="3167815"/>
            <a:ext cx="3575824" cy="23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9C722-46DC-E120-B2D7-FF243EB5E72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9D7687-B62C-2B94-E2D7-E043FC0F084B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range normalized evidence instead of context-independent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99B22A5-E7C0-C6B0-D557-6CC35C41B5B3}"/>
              </a:ext>
            </a:extLst>
          </p:cNvPr>
          <p:cNvSpPr txBox="1"/>
          <p:nvPr/>
        </p:nvSpPr>
        <p:spPr>
          <a:xfrm>
            <a:off x="1565819" y="2086377"/>
            <a:ext cx="953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Aversive</a:t>
            </a:r>
          </a:p>
        </p:txBody>
      </p:sp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32A37E-59B7-5698-6D09-29DE5FAF121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CB34791-8F1A-6F5E-3637-62E79282179A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to accumulating range normalized evidence?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18563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range normalized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8167F-6B60-46FA-336A-B1BE7561814A}"/>
              </a:ext>
            </a:extLst>
          </p:cNvPr>
          <p:cNvGrpSpPr/>
          <p:nvPr/>
        </p:nvGrpSpPr>
        <p:grpSpPr>
          <a:xfrm>
            <a:off x="9870723" y="3126779"/>
            <a:ext cx="2035236" cy="1457882"/>
            <a:chOff x="9870723" y="3126779"/>
            <a:chExt cx="2035236" cy="145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BDDBE9-8216-F742-0863-69AC3AF1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371"/>
            <a:stretch/>
          </p:blipFill>
          <p:spPr>
            <a:xfrm>
              <a:off x="9870723" y="3237916"/>
              <a:ext cx="2035236" cy="13467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335974" y="3126779"/>
              <a:ext cx="1460208" cy="277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Range Normalized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248187"/>
            <a:ext cx="11405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range normalized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3726-28B1-7BD1-5497-CB811DEC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Additive Model of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AIC in gains and losses was not significantly different from unbounded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It is outperformed by Range Normalized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 in losses (p=.03).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gains = 1.25 (.79)</a:t>
                </a:r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losses = 1.48 (1.50)</a:t>
                </a: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5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EF5C4-F540-19D7-5E19-E4AD114A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19334-9FB6-4664-A487-29D994D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84E75-CE46-5D7A-7799-C29CFE89F925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Cavanagh et al (2012); Smith, </a:t>
            </a:r>
            <a:r>
              <a:rPr lang="en-US" sz="1400" dirty="0" err="1"/>
              <a:t>Krajbich</a:t>
            </a:r>
            <a:r>
              <a:rPr lang="en-US" sz="1400" dirty="0"/>
              <a:t> (2019)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A89071D-11B2-507B-1E8B-6D350CFE761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82-9C19-68A2-14E6-3F372873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8656-9283-62AE-FF30-26888A97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2461087"/>
          </a:xfrm>
        </p:spPr>
        <p:txBody>
          <a:bodyPr>
            <a:normAutofit/>
          </a:bodyPr>
          <a:lstStyle/>
          <a:p>
            <a:r>
              <a:rPr lang="en-US" sz="2500" dirty="0"/>
              <a:t>Previous studies have worked with positive rewards. </a:t>
            </a:r>
          </a:p>
          <a:p>
            <a:endParaRPr lang="en-US" sz="2500" dirty="0"/>
          </a:p>
          <a:p>
            <a:r>
              <a:rPr lang="en-US" sz="2500" dirty="0"/>
              <a:t>When all values are negative, divisive normalization flips the ordinal ranking of options. We look at the simplest form of divisive normalization and suggest a modification that preserves the ordinal ranking in losses: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49902-9DE5-612B-E171-EB3BAF4B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8581" y="6516473"/>
            <a:ext cx="815196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434BF-F424-F8EF-CE82-CAFC771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3EE2-410A-0C40-6822-0712988BB32F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Louie, </a:t>
            </a:r>
            <a:r>
              <a:rPr lang="en-US" sz="1400" dirty="0" err="1"/>
              <a:t>Khaw</a:t>
            </a:r>
            <a:r>
              <a:rPr lang="en-US" sz="1400" dirty="0"/>
              <a:t>, </a:t>
            </a:r>
            <a:r>
              <a:rPr lang="en-US" sz="1400" dirty="0" err="1"/>
              <a:t>Glimcher</a:t>
            </a:r>
            <a:r>
              <a:rPr lang="en-US" sz="1400" dirty="0"/>
              <a:t> (2013); Webb, </a:t>
            </a:r>
            <a:r>
              <a:rPr lang="en-US" sz="1400" dirty="0" err="1"/>
              <a:t>Glimcher</a:t>
            </a:r>
            <a:r>
              <a:rPr lang="en-US" sz="1400" dirty="0"/>
              <a:t>, Louie (2021)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/>
              <p:nvPr/>
            </p:nvSpPr>
            <p:spPr>
              <a:xfrm>
                <a:off x="0" y="3475963"/>
                <a:ext cx="8559469" cy="2671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&lt;0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5963"/>
                <a:ext cx="8559469" cy="2671309"/>
              </a:xfrm>
              <a:prstGeom prst="rect">
                <a:avLst/>
              </a:prstGeom>
              <a:blipFill>
                <a:blip r:embed="rId2"/>
                <a:stretch>
                  <a:fillRect t="-7109" b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80FFC5-77AF-8E22-F102-97D9A804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8429222" y="4034307"/>
            <a:ext cx="2743200" cy="18288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9AEE5F-A2F0-2191-59AA-7DC4A819488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27665</TotalTime>
  <Words>1546</Words>
  <Application>Microsoft Macintosh PowerPoint</Application>
  <PresentationFormat>Widescreen</PresentationFormat>
  <Paragraphs>314</Paragraphs>
  <Slides>37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LT Std 45 Book</vt:lpstr>
      <vt:lpstr>Calibri</vt:lpstr>
      <vt:lpstr>Cambria Math</vt:lpstr>
      <vt:lpstr>Office Theme</vt:lpstr>
      <vt:lpstr>Attentional Choice Biases in Losses: an aDDM Puzzle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Roadmap</vt:lpstr>
      <vt:lpstr>Roadmap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Range Normalized Evidence Accumulation</vt:lpstr>
      <vt:lpstr>Range Normalized Evidence Accumulation</vt:lpstr>
      <vt:lpstr>Range Normalized Evidence Accumulation in Losses</vt:lpstr>
      <vt:lpstr>PowerPoint Presentation</vt:lpstr>
      <vt:lpstr>PowerPoint Presentation</vt:lpstr>
      <vt:lpstr>Are people always accumulating range normalized information in losses?</vt:lpstr>
      <vt:lpstr>Are people always accumulating range normalized information in losses?</vt:lpstr>
      <vt:lpstr>Conclusion</vt:lpstr>
      <vt:lpstr>Additive Model of Attention</vt:lpstr>
      <vt:lpstr>Divisive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Eum, Brenden</cp:lastModifiedBy>
  <cp:revision>243</cp:revision>
  <dcterms:created xsi:type="dcterms:W3CDTF">2023-04-10T18:57:22Z</dcterms:created>
  <dcterms:modified xsi:type="dcterms:W3CDTF">2023-10-14T21:24:32Z</dcterms:modified>
</cp:coreProperties>
</file>